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xlsx" ContentType="application/vnd.openxmlformats-officedocument.spreadsheetml.sheet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9" r:id="rId1"/>
  </p:sldMasterIdLst>
  <p:notesMasterIdLst>
    <p:notesMasterId r:id="rId16"/>
  </p:notesMasterIdLst>
  <p:handoutMasterIdLst>
    <p:handoutMasterId r:id="rId17"/>
  </p:handoutMasterIdLst>
  <p:sldIdLst>
    <p:sldId id="256" r:id="rId2"/>
    <p:sldId id="269" r:id="rId3"/>
    <p:sldId id="259" r:id="rId4"/>
    <p:sldId id="270" r:id="rId5"/>
    <p:sldId id="261" r:id="rId6"/>
    <p:sldId id="263" r:id="rId7"/>
    <p:sldId id="271" r:id="rId8"/>
    <p:sldId id="264" r:id="rId9"/>
    <p:sldId id="272" r:id="rId10"/>
    <p:sldId id="265" r:id="rId11"/>
    <p:sldId id="266" r:id="rId12"/>
    <p:sldId id="267" r:id="rId13"/>
    <p:sldId id="268" r:id="rId14"/>
    <p:sldId id="273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591" autoAdjust="0"/>
  </p:normalViewPr>
  <p:slideViewPr>
    <p:cSldViewPr snapToGrid="0" snapToObjects="1">
      <p:cViewPr>
        <p:scale>
          <a:sx n="72" d="100"/>
          <a:sy n="72" d="100"/>
        </p:scale>
        <p:origin x="-1072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Sheet1!$A$2:$A$7</c:f>
              <c:strCache>
                <c:ptCount val="6"/>
                <c:pt idx="0">
                  <c:v>Mana profesionālā darbība saistīta ar mūžizglītību (72)</c:v>
                </c:pt>
                <c:pt idx="1">
                  <c:v>Strādāju valsts vai pašvaldības izglītības politikas un/vai pārvaldes institūcijā (18)</c:v>
                </c:pt>
                <c:pt idx="2">
                  <c:v>Strādāju bibliotēkā (396)</c:v>
                </c:pt>
                <c:pt idx="3">
                  <c:v>Esmu mūžizglītības (mācību centra, institūta u.c.) pakalpojumu saņēmējs (117)</c:v>
                </c:pt>
                <c:pt idx="4">
                  <c:v>Esmu bibliotēkas pakalpojumu saņēmējs (193)</c:v>
                </c:pt>
                <c:pt idx="5">
                  <c:v>Neviens no minētajiem (34)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72.0</c:v>
                </c:pt>
                <c:pt idx="1">
                  <c:v>18.0</c:v>
                </c:pt>
                <c:pt idx="2">
                  <c:v>396.0</c:v>
                </c:pt>
                <c:pt idx="3">
                  <c:v>117.0</c:v>
                </c:pt>
                <c:pt idx="4">
                  <c:v>193.0</c:v>
                </c:pt>
                <c:pt idx="5">
                  <c:v>34.0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r"/>
      <c:legendEntry>
        <c:idx val="0"/>
        <c:txPr>
          <a:bodyPr/>
          <a:lstStyle/>
          <a:p>
            <a:pPr>
              <a:defRPr sz="1200" baseline="0">
                <a:latin typeface="Arial" pitchFamily="34" charset="0"/>
              </a:defRPr>
            </a:pPr>
            <a:endParaRPr lang="en-US"/>
          </a:p>
        </c:txPr>
      </c:legendEntry>
      <c:layout>
        <c:manualLayout>
          <c:xMode val="edge"/>
          <c:yMode val="edge"/>
          <c:x val="0.650437405812575"/>
          <c:y val="0.0"/>
          <c:w val="0.338188173446034"/>
          <c:h val="0.973520545437874"/>
        </c:manualLayout>
      </c:layout>
      <c:overlay val="0"/>
      <c:txPr>
        <a:bodyPr/>
        <a:lstStyle/>
        <a:p>
          <a:pPr>
            <a:defRPr sz="1200">
              <a:latin typeface="+mj-lt"/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7CEDC6-708B-CE4D-A63A-EC7155514ED2}" type="datetime1">
              <a:rPr lang="en-GB" smtClean="0"/>
              <a:pPr/>
              <a:t>12/02/2014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733E62-6312-F343-8EB1-4C2561A94B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808617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FB7506-0199-534A-8268-A4F8C10E57DF}" type="datetime1">
              <a:rPr lang="en-GB" smtClean="0"/>
              <a:pPr/>
              <a:t>12/02/2014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0901B7-8706-C74E-80E0-F49A442016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668879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551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pPr lvl="0" fontAlgn="base"/>
            <a:endParaRPr lang="en-US" sz="120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831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ISBN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564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ED580-AE8C-0340-B859-A542DAAF0B1B}" type="datetime1">
              <a:rPr lang="en-GB" smtClean="0"/>
              <a:pPr/>
              <a:t>12/02/2014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1636B-8E9F-D042-B84E-D29E5B0257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764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FF0B2-49F9-EA45-9C60-617BD9117080}" type="datetime1">
              <a:rPr lang="en-GB" smtClean="0"/>
              <a:pPr/>
              <a:t>12/02/2014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189C-525B-6341-93C0-C633FEF17E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80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BB87-1B99-0140-A603-320A3634532E}" type="datetime1">
              <a:rPr lang="en-GB" smtClean="0"/>
              <a:pPr/>
              <a:t>12/02/2014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243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7D2D0-54B7-3342-8621-F6A4A0664D69}" type="datetime1">
              <a:rPr lang="en-GB" smtClean="0"/>
              <a:pPr/>
              <a:t>12/02/2014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189C-525B-6341-93C0-C633FEF17E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601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A5C90-D671-A14D-B00D-99D5037BC56D}" type="datetime1">
              <a:rPr lang="en-GB" smtClean="0"/>
              <a:pPr/>
              <a:t>12/02/2014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189C-525B-6341-93C0-C633FEF17E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279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91DD8-6092-604B-A1FE-DB3061FC767D}" type="datetime1">
              <a:rPr lang="en-GB" smtClean="0"/>
              <a:pPr/>
              <a:t>12/02/2014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189C-525B-6341-93C0-C633FEF17E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08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F2FD-CCD4-D846-8E0B-5938F0C66AB9}" type="datetime1">
              <a:rPr lang="en-GB" smtClean="0"/>
              <a:pPr/>
              <a:t>12/02/2014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189C-525B-6341-93C0-C633FEF17E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865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F4CD8-14FF-F649-9599-7F1AF9EAFA07}" type="datetime1">
              <a:rPr lang="en-GB" smtClean="0"/>
              <a:pPr/>
              <a:t>12/02/2014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1636B-8E9F-D042-B84E-D29E5B0257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385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B66A5-05AA-B84A-A740-7C24116814D1}" type="datetime1">
              <a:rPr lang="en-GB" smtClean="0"/>
              <a:pPr/>
              <a:t>12/02/2014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189C-525B-6341-93C0-C633FEF17E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440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C2CA-BB1D-AD44-BF14-9F0E71D3D52D}" type="datetime1">
              <a:rPr lang="en-GB" smtClean="0"/>
              <a:pPr/>
              <a:t>12/02/2014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189C-525B-6341-93C0-C633FEF17E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720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47199-B480-D843-9258-A9BC4589E97A}" type="datetime1">
              <a:rPr lang="en-GB" smtClean="0"/>
              <a:pPr/>
              <a:t>12/02/2014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189C-525B-6341-93C0-C633FEF17E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084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E7E18-3D75-104E-92C6-82EE794CA626}" type="datetime1">
              <a:rPr lang="en-GB" smtClean="0"/>
              <a:pPr/>
              <a:t>12/02/2014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3F189C-525B-6341-93C0-C633FEF17E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98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dixl.eu/" TargetMode="Externa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1328026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Di-XL </a:t>
            </a:r>
            <a:r>
              <a:rPr lang="en-US" sz="3200" b="1" dirty="0" err="1" smtClean="0"/>
              <a:t>projekts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endParaRPr lang="en-US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390095"/>
          </a:xfrm>
        </p:spPr>
        <p:txBody>
          <a:bodyPr>
            <a:normAutofit fontScale="70000" lnSpcReduction="20000"/>
          </a:bodyPr>
          <a:lstStyle/>
          <a:p>
            <a:r>
              <a:rPr lang="lv-LV" dirty="0" smtClean="0">
                <a:latin typeface="Arial"/>
                <a:cs typeface="Arial"/>
              </a:rPr>
              <a:t>Vajadzību </a:t>
            </a:r>
            <a:r>
              <a:rPr lang="en-US" dirty="0" err="1" smtClean="0">
                <a:latin typeface="Arial"/>
                <a:cs typeface="Arial"/>
              </a:rPr>
              <a:t>izpēte</a:t>
            </a:r>
            <a:r>
              <a:rPr lang="en-US" dirty="0" smtClean="0">
                <a:latin typeface="Arial"/>
                <a:cs typeface="Arial"/>
              </a:rPr>
              <a:t> un </a:t>
            </a:r>
            <a:r>
              <a:rPr lang="en-US" dirty="0" err="1" smtClean="0">
                <a:latin typeface="Arial"/>
                <a:cs typeface="Arial"/>
              </a:rPr>
              <a:t>analīze</a:t>
            </a:r>
            <a:endParaRPr lang="en-US" dirty="0">
              <a:latin typeface="Arial"/>
              <a:cs typeface="Arial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rcRect l="3151" r="3151"/>
          <a:stretch>
            <a:fillRect/>
          </a:stretch>
        </p:blipFill>
        <p:spPr>
          <a:xfrm>
            <a:off x="1697091" y="1570476"/>
            <a:ext cx="5552842" cy="3054192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090" y="6146210"/>
            <a:ext cx="1654460" cy="6721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00600" y="6297952"/>
            <a:ext cx="4343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400" dirty="0" smtClean="0"/>
              <a:t>531194-LLP-2012-LV-KA4-KA4MP</a:t>
            </a:r>
            <a:endParaRPr lang="en-US" sz="14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454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Di-XL </a:t>
            </a:r>
            <a:r>
              <a:rPr lang="en-US" b="1" dirty="0" err="1" smtClean="0"/>
              <a:t>projekts</a:t>
            </a:r>
            <a:r>
              <a:rPr lang="en-US" b="1" dirty="0" smtClean="0"/>
              <a:t>. </a:t>
            </a:r>
            <a:r>
              <a:rPr lang="en-US" b="1" dirty="0" err="1" smtClean="0"/>
              <a:t>Mērķi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2422"/>
            <a:ext cx="8229600" cy="5067693"/>
          </a:xfrm>
        </p:spPr>
        <p:txBody>
          <a:bodyPr>
            <a:normAutofit/>
          </a:bodyPr>
          <a:lstStyle/>
          <a:p>
            <a:r>
              <a:rPr lang="en-US" sz="2800" dirty="0" err="1" smtClean="0">
                <a:latin typeface="Arial"/>
                <a:cs typeface="Arial"/>
              </a:rPr>
              <a:t>Atrast</a:t>
            </a:r>
            <a:r>
              <a:rPr lang="en-US" sz="2800" dirty="0" smtClean="0">
                <a:latin typeface="Arial"/>
                <a:cs typeface="Arial"/>
              </a:rPr>
              <a:t> </a:t>
            </a:r>
            <a:r>
              <a:rPr lang="en-US" sz="2800" dirty="0" err="1" smtClean="0">
                <a:latin typeface="Arial"/>
                <a:cs typeface="Arial"/>
              </a:rPr>
              <a:t>iemeslu</a:t>
            </a:r>
            <a:r>
              <a:rPr lang="en-US" sz="2800" dirty="0" smtClean="0">
                <a:latin typeface="Arial"/>
                <a:cs typeface="Arial"/>
              </a:rPr>
              <a:t>, </a:t>
            </a:r>
            <a:r>
              <a:rPr lang="en-US" sz="2800" dirty="0" err="1" smtClean="0">
                <a:latin typeface="Arial"/>
                <a:cs typeface="Arial"/>
              </a:rPr>
              <a:t>vai</a:t>
            </a:r>
            <a:r>
              <a:rPr lang="en-US" sz="2800" dirty="0" smtClean="0">
                <a:latin typeface="Arial"/>
                <a:cs typeface="Arial"/>
              </a:rPr>
              <a:t> un </a:t>
            </a:r>
            <a:r>
              <a:rPr lang="en-US" sz="2800" dirty="0" err="1" smtClean="0">
                <a:latin typeface="Arial"/>
                <a:cs typeface="Arial"/>
              </a:rPr>
              <a:t>kāpēc</a:t>
            </a:r>
            <a:r>
              <a:rPr lang="en-US" sz="2800" dirty="0" smtClean="0">
                <a:latin typeface="Arial"/>
                <a:cs typeface="Arial"/>
              </a:rPr>
              <a:t> </a:t>
            </a:r>
            <a:r>
              <a:rPr lang="en-US" sz="2800" dirty="0" err="1" smtClean="0">
                <a:latin typeface="Arial"/>
                <a:cs typeface="Arial"/>
              </a:rPr>
              <a:t>mūžizglītības</a:t>
            </a:r>
            <a:r>
              <a:rPr lang="en-US" sz="2800" dirty="0" smtClean="0">
                <a:latin typeface="Arial"/>
                <a:cs typeface="Arial"/>
              </a:rPr>
              <a:t> </a:t>
            </a:r>
            <a:r>
              <a:rPr lang="en-US" sz="2800" dirty="0" err="1" smtClean="0">
                <a:latin typeface="Arial"/>
                <a:cs typeface="Arial"/>
              </a:rPr>
              <a:t>jomā</a:t>
            </a:r>
            <a:r>
              <a:rPr lang="en-US" sz="2800" dirty="0" smtClean="0">
                <a:latin typeface="Arial"/>
                <a:cs typeface="Arial"/>
              </a:rPr>
              <a:t> </a:t>
            </a:r>
            <a:r>
              <a:rPr lang="en-US" sz="2800" dirty="0" err="1" smtClean="0">
                <a:latin typeface="Arial"/>
                <a:cs typeface="Arial"/>
              </a:rPr>
              <a:t>novērojama</a:t>
            </a:r>
            <a:r>
              <a:rPr lang="en-US" sz="2800" dirty="0" smtClean="0">
                <a:latin typeface="Arial"/>
                <a:cs typeface="Arial"/>
              </a:rPr>
              <a:t> </a:t>
            </a:r>
            <a:r>
              <a:rPr lang="en-US" sz="2800" dirty="0" err="1" smtClean="0">
                <a:latin typeface="Arial"/>
                <a:cs typeface="Arial"/>
              </a:rPr>
              <a:t>nepietiekama</a:t>
            </a:r>
            <a:r>
              <a:rPr lang="en-US" sz="2800" dirty="0" smtClean="0">
                <a:latin typeface="Arial"/>
                <a:cs typeface="Arial"/>
              </a:rPr>
              <a:t> </a:t>
            </a:r>
            <a:r>
              <a:rPr lang="en-US" sz="2800" dirty="0" err="1" smtClean="0">
                <a:latin typeface="Arial"/>
                <a:cs typeface="Arial"/>
              </a:rPr>
              <a:t>mūžizglītības</a:t>
            </a:r>
            <a:r>
              <a:rPr lang="en-US" sz="2800" dirty="0" smtClean="0">
                <a:latin typeface="Arial"/>
                <a:cs typeface="Arial"/>
              </a:rPr>
              <a:t> </a:t>
            </a:r>
            <a:r>
              <a:rPr lang="en-US" sz="2800" dirty="0" err="1" smtClean="0">
                <a:latin typeface="Arial"/>
                <a:cs typeface="Arial"/>
              </a:rPr>
              <a:t>organizāciju</a:t>
            </a:r>
            <a:r>
              <a:rPr lang="en-US" sz="2800" dirty="0" smtClean="0">
                <a:latin typeface="Arial"/>
                <a:cs typeface="Arial"/>
              </a:rPr>
              <a:t>, </a:t>
            </a:r>
            <a:r>
              <a:rPr lang="en-US" sz="2800" dirty="0" err="1" smtClean="0">
                <a:latin typeface="Arial"/>
                <a:cs typeface="Arial"/>
              </a:rPr>
              <a:t>izglītības</a:t>
            </a:r>
            <a:r>
              <a:rPr lang="en-US" sz="2800" dirty="0" smtClean="0">
                <a:latin typeface="Arial"/>
                <a:cs typeface="Arial"/>
              </a:rPr>
              <a:t> </a:t>
            </a:r>
            <a:r>
              <a:rPr lang="en-US" sz="2800" dirty="0" err="1" smtClean="0">
                <a:latin typeface="Arial"/>
                <a:cs typeface="Arial"/>
              </a:rPr>
              <a:t>politikas</a:t>
            </a:r>
            <a:r>
              <a:rPr lang="en-US" sz="2800" dirty="0" smtClean="0">
                <a:latin typeface="Arial"/>
                <a:cs typeface="Arial"/>
              </a:rPr>
              <a:t> </a:t>
            </a:r>
            <a:r>
              <a:rPr lang="en-US" sz="2800" dirty="0" err="1" smtClean="0">
                <a:latin typeface="Arial"/>
                <a:cs typeface="Arial"/>
              </a:rPr>
              <a:t>veidotāju</a:t>
            </a:r>
            <a:r>
              <a:rPr lang="en-US" sz="2800" dirty="0" smtClean="0">
                <a:latin typeface="Arial"/>
                <a:cs typeface="Arial"/>
              </a:rPr>
              <a:t> un </a:t>
            </a:r>
            <a:r>
              <a:rPr lang="en-US" sz="2800" dirty="0" err="1" smtClean="0">
                <a:latin typeface="Arial"/>
                <a:cs typeface="Arial"/>
              </a:rPr>
              <a:t>bibliotēku</a:t>
            </a:r>
            <a:r>
              <a:rPr lang="en-US" sz="2800" dirty="0" smtClean="0">
                <a:latin typeface="Arial"/>
                <a:cs typeface="Arial"/>
              </a:rPr>
              <a:t> </a:t>
            </a:r>
            <a:r>
              <a:rPr lang="en-US" sz="2800" dirty="0" err="1" smtClean="0">
                <a:latin typeface="Arial"/>
                <a:cs typeface="Arial"/>
              </a:rPr>
              <a:t>sadarbība</a:t>
            </a:r>
            <a:r>
              <a:rPr lang="lv-LV" sz="2800" dirty="0" smtClean="0">
                <a:latin typeface="Arial"/>
                <a:cs typeface="Arial"/>
              </a:rPr>
              <a:t>;</a:t>
            </a:r>
            <a:endParaRPr lang="en-US" sz="2800" dirty="0" smtClean="0">
              <a:latin typeface="Arial"/>
              <a:cs typeface="Arial"/>
            </a:endParaRPr>
          </a:p>
          <a:p>
            <a:r>
              <a:rPr lang="en-US" sz="2800" dirty="0" err="1" smtClean="0">
                <a:latin typeface="Arial"/>
                <a:cs typeface="Arial"/>
              </a:rPr>
              <a:t>Piedāvāt</a:t>
            </a:r>
            <a:r>
              <a:rPr lang="en-US" sz="2800" dirty="0" smtClean="0">
                <a:latin typeface="Arial"/>
                <a:cs typeface="Arial"/>
              </a:rPr>
              <a:t> </a:t>
            </a:r>
            <a:r>
              <a:rPr lang="en-US" sz="2800" dirty="0" err="1" smtClean="0">
                <a:latin typeface="Arial"/>
                <a:cs typeface="Arial"/>
              </a:rPr>
              <a:t>iespējas</a:t>
            </a:r>
            <a:r>
              <a:rPr lang="en-US" sz="2800" dirty="0" smtClean="0">
                <a:latin typeface="Arial"/>
                <a:cs typeface="Arial"/>
              </a:rPr>
              <a:t>, </a:t>
            </a:r>
            <a:r>
              <a:rPr lang="en-US" sz="2800" dirty="0" err="1" smtClean="0">
                <a:latin typeface="Arial"/>
                <a:cs typeface="Arial"/>
              </a:rPr>
              <a:t>kā</a:t>
            </a:r>
            <a:r>
              <a:rPr lang="en-US" sz="2800" dirty="0" smtClean="0">
                <a:latin typeface="Arial"/>
                <a:cs typeface="Arial"/>
              </a:rPr>
              <a:t> </a:t>
            </a:r>
            <a:r>
              <a:rPr lang="en-US" sz="2800" dirty="0" err="1" smtClean="0">
                <a:latin typeface="Arial"/>
                <a:cs typeface="Arial"/>
              </a:rPr>
              <a:t>visām</a:t>
            </a:r>
            <a:r>
              <a:rPr lang="en-US" sz="2800" dirty="0" smtClean="0">
                <a:latin typeface="Arial"/>
                <a:cs typeface="Arial"/>
              </a:rPr>
              <a:t> </a:t>
            </a:r>
            <a:r>
              <a:rPr lang="en-US" sz="2800" dirty="0" err="1" smtClean="0">
                <a:latin typeface="Arial"/>
                <a:cs typeface="Arial"/>
              </a:rPr>
              <a:t>mūžizglītības</a:t>
            </a:r>
            <a:r>
              <a:rPr lang="en-US" sz="2800" dirty="0" smtClean="0">
                <a:latin typeface="Arial"/>
                <a:cs typeface="Arial"/>
              </a:rPr>
              <a:t> </a:t>
            </a:r>
            <a:r>
              <a:rPr lang="en-US" sz="2800" dirty="0" err="1" smtClean="0">
                <a:latin typeface="Arial"/>
                <a:cs typeface="Arial"/>
              </a:rPr>
              <a:t>jomas</a:t>
            </a:r>
            <a:r>
              <a:rPr lang="en-US" sz="2800" dirty="0" smtClean="0">
                <a:latin typeface="Arial"/>
                <a:cs typeface="Arial"/>
              </a:rPr>
              <a:t> “</a:t>
            </a:r>
            <a:r>
              <a:rPr lang="en-US" sz="2800" dirty="0" err="1" smtClean="0">
                <a:latin typeface="Arial"/>
                <a:cs typeface="Arial"/>
              </a:rPr>
              <a:t>spēlētāju</a:t>
            </a:r>
            <a:r>
              <a:rPr lang="en-US" sz="2800" dirty="0" smtClean="0">
                <a:latin typeface="Arial"/>
                <a:cs typeface="Arial"/>
              </a:rPr>
              <a:t>” </a:t>
            </a:r>
            <a:r>
              <a:rPr lang="en-US" sz="2800" dirty="0" err="1" smtClean="0">
                <a:latin typeface="Arial"/>
                <a:cs typeface="Arial"/>
              </a:rPr>
              <a:t>pusēm</a:t>
            </a:r>
            <a:r>
              <a:rPr lang="en-US" sz="2800" dirty="0" smtClean="0">
                <a:latin typeface="Arial"/>
                <a:cs typeface="Arial"/>
              </a:rPr>
              <a:t> </a:t>
            </a:r>
            <a:r>
              <a:rPr lang="en-US" sz="2800" dirty="0" err="1" smtClean="0">
                <a:latin typeface="Arial"/>
                <a:cs typeface="Arial"/>
              </a:rPr>
              <a:t>sadarboties</a:t>
            </a:r>
            <a:r>
              <a:rPr lang="en-US" sz="2800" dirty="0">
                <a:latin typeface="Arial"/>
                <a:cs typeface="Arial"/>
              </a:rPr>
              <a:t> </a:t>
            </a:r>
            <a:r>
              <a:rPr lang="en-US" sz="2800" dirty="0" err="1" smtClean="0">
                <a:latin typeface="Arial"/>
                <a:cs typeface="Arial"/>
              </a:rPr>
              <a:t>savstarpēji</a:t>
            </a:r>
            <a:r>
              <a:rPr lang="en-US" sz="2800" dirty="0" smtClean="0">
                <a:latin typeface="Arial"/>
                <a:cs typeface="Arial"/>
              </a:rPr>
              <a:t> </a:t>
            </a:r>
            <a:r>
              <a:rPr lang="en-US" sz="2800" dirty="0" err="1" smtClean="0">
                <a:latin typeface="Arial"/>
                <a:cs typeface="Arial"/>
              </a:rPr>
              <a:t>izdevīgi</a:t>
            </a:r>
            <a:r>
              <a:rPr lang="en-US" sz="2800" dirty="0" smtClean="0">
                <a:latin typeface="Arial"/>
                <a:cs typeface="Arial"/>
              </a:rPr>
              <a:t> un </a:t>
            </a:r>
            <a:r>
              <a:rPr lang="en-US" sz="2800" dirty="0" err="1" smtClean="0">
                <a:latin typeface="Arial"/>
                <a:cs typeface="Arial"/>
              </a:rPr>
              <a:t>mūžizglītības</a:t>
            </a:r>
            <a:r>
              <a:rPr lang="en-US" sz="2800" dirty="0" smtClean="0">
                <a:latin typeface="Arial"/>
                <a:cs typeface="Arial"/>
              </a:rPr>
              <a:t> </a:t>
            </a:r>
            <a:r>
              <a:rPr lang="en-US" sz="2800" dirty="0" err="1" smtClean="0">
                <a:latin typeface="Arial"/>
                <a:cs typeface="Arial"/>
              </a:rPr>
              <a:t>procesam</a:t>
            </a:r>
            <a:r>
              <a:rPr lang="en-US" sz="2800" dirty="0" smtClean="0">
                <a:latin typeface="Arial"/>
                <a:cs typeface="Arial"/>
              </a:rPr>
              <a:t> – </a:t>
            </a:r>
            <a:r>
              <a:rPr lang="en-US" sz="2800" dirty="0" err="1" smtClean="0">
                <a:latin typeface="Arial"/>
                <a:cs typeface="Arial"/>
              </a:rPr>
              <a:t>bagātinoši</a:t>
            </a:r>
            <a:r>
              <a:rPr lang="lv-LV" sz="2800" dirty="0" smtClean="0">
                <a:latin typeface="Arial"/>
                <a:cs typeface="Arial"/>
              </a:rPr>
              <a:t>;</a:t>
            </a:r>
            <a:endParaRPr lang="en-US" sz="2800" dirty="0" smtClean="0">
              <a:latin typeface="Arial"/>
              <a:cs typeface="Arial"/>
            </a:endParaRPr>
          </a:p>
          <a:p>
            <a:r>
              <a:rPr lang="en-US" sz="2800" dirty="0" err="1" smtClean="0">
                <a:latin typeface="Arial"/>
                <a:cs typeface="Arial"/>
              </a:rPr>
              <a:t>Atrast</a:t>
            </a:r>
            <a:r>
              <a:rPr lang="en-US" sz="2800" dirty="0" smtClean="0">
                <a:latin typeface="Arial"/>
                <a:cs typeface="Arial"/>
              </a:rPr>
              <a:t> </a:t>
            </a:r>
            <a:r>
              <a:rPr lang="en-US" sz="2800" dirty="0" err="1" smtClean="0">
                <a:latin typeface="Arial"/>
                <a:cs typeface="Arial"/>
              </a:rPr>
              <a:t>veidus</a:t>
            </a:r>
            <a:r>
              <a:rPr lang="en-US" sz="2800" dirty="0" smtClean="0">
                <a:latin typeface="Arial"/>
                <a:cs typeface="Arial"/>
              </a:rPr>
              <a:t>, </a:t>
            </a:r>
            <a:r>
              <a:rPr lang="en-US" sz="2800" dirty="0" err="1" smtClean="0">
                <a:latin typeface="Arial"/>
                <a:cs typeface="Arial"/>
              </a:rPr>
              <a:t>kā</a:t>
            </a:r>
            <a:r>
              <a:rPr lang="en-US" sz="2800" dirty="0" smtClean="0">
                <a:latin typeface="Arial"/>
                <a:cs typeface="Arial"/>
              </a:rPr>
              <a:t> </a:t>
            </a:r>
            <a:r>
              <a:rPr lang="en-US" sz="2800" dirty="0" err="1" smtClean="0">
                <a:latin typeface="Arial"/>
                <a:cs typeface="Arial"/>
              </a:rPr>
              <a:t>visefektīvāk</a:t>
            </a:r>
            <a:r>
              <a:rPr lang="en-US" sz="2800" dirty="0" smtClean="0">
                <a:latin typeface="Arial"/>
                <a:cs typeface="Arial"/>
              </a:rPr>
              <a:t> </a:t>
            </a:r>
            <a:r>
              <a:rPr lang="en-US" sz="2800" dirty="0" err="1" smtClean="0">
                <a:latin typeface="Arial"/>
                <a:cs typeface="Arial"/>
              </a:rPr>
              <a:t>izplatīt</a:t>
            </a:r>
            <a:r>
              <a:rPr lang="en-US" sz="2800" dirty="0" smtClean="0">
                <a:latin typeface="Arial"/>
                <a:cs typeface="Arial"/>
              </a:rPr>
              <a:t> </a:t>
            </a:r>
            <a:r>
              <a:rPr lang="en-US" sz="2800" dirty="0" err="1" smtClean="0">
                <a:latin typeface="Arial"/>
                <a:cs typeface="Arial"/>
              </a:rPr>
              <a:t>mūžizglītības</a:t>
            </a:r>
            <a:r>
              <a:rPr lang="en-US" sz="2800" dirty="0" smtClean="0">
                <a:latin typeface="Arial"/>
                <a:cs typeface="Arial"/>
              </a:rPr>
              <a:t> </a:t>
            </a:r>
            <a:r>
              <a:rPr lang="en-US" sz="2800" dirty="0" err="1" smtClean="0">
                <a:latin typeface="Arial"/>
                <a:cs typeface="Arial"/>
              </a:rPr>
              <a:t>projektu</a:t>
            </a:r>
            <a:r>
              <a:rPr lang="en-US" sz="2800" dirty="0" smtClean="0">
                <a:latin typeface="Arial"/>
                <a:cs typeface="Arial"/>
              </a:rPr>
              <a:t> </a:t>
            </a:r>
            <a:r>
              <a:rPr lang="en-US" sz="2800" dirty="0" err="1" smtClean="0">
                <a:latin typeface="Arial"/>
                <a:cs typeface="Arial"/>
              </a:rPr>
              <a:t>rezultātus</a:t>
            </a:r>
            <a:r>
              <a:rPr lang="en-US" sz="2800" dirty="0" smtClean="0">
                <a:latin typeface="Arial"/>
                <a:cs typeface="Arial"/>
              </a:rPr>
              <a:t>, </a:t>
            </a:r>
            <a:r>
              <a:rPr lang="en-US" sz="2800" dirty="0" err="1" smtClean="0">
                <a:latin typeface="Arial"/>
                <a:cs typeface="Arial"/>
              </a:rPr>
              <a:t>izmantojot</a:t>
            </a:r>
            <a:r>
              <a:rPr lang="en-US" sz="2800" dirty="0" smtClean="0">
                <a:latin typeface="Arial"/>
                <a:cs typeface="Arial"/>
              </a:rPr>
              <a:t> </a:t>
            </a:r>
            <a:r>
              <a:rPr lang="en-US" sz="2800" dirty="0" err="1" smtClean="0">
                <a:latin typeface="Arial"/>
                <a:cs typeface="Arial"/>
              </a:rPr>
              <a:t>bibliotēku</a:t>
            </a:r>
            <a:r>
              <a:rPr lang="en-US" sz="2800" dirty="0" smtClean="0">
                <a:latin typeface="Arial"/>
                <a:cs typeface="Arial"/>
              </a:rPr>
              <a:t> </a:t>
            </a:r>
            <a:r>
              <a:rPr lang="en-US" sz="2800" dirty="0" err="1" smtClean="0">
                <a:latin typeface="Arial"/>
                <a:cs typeface="Arial"/>
              </a:rPr>
              <a:t>tīklu</a:t>
            </a:r>
            <a:r>
              <a:rPr lang="lv-LV" sz="2800" dirty="0" smtClean="0">
                <a:latin typeface="Arial"/>
                <a:cs typeface="Arial"/>
              </a:rPr>
              <a:t>;</a:t>
            </a:r>
            <a:endParaRPr lang="en-US" sz="2800" dirty="0" smtClean="0">
              <a:latin typeface="Arial"/>
              <a:cs typeface="Arial"/>
            </a:endParaRPr>
          </a:p>
          <a:p>
            <a:endParaRPr lang="en-US"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81996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Izpēte</a:t>
            </a:r>
            <a:r>
              <a:rPr lang="en-US" b="1" dirty="0" smtClean="0"/>
              <a:t>. </a:t>
            </a:r>
            <a:r>
              <a:rPr lang="en-US" b="1" dirty="0" err="1" smtClean="0"/>
              <a:t>Vispārēja</a:t>
            </a:r>
            <a:r>
              <a:rPr lang="en-US" b="1" dirty="0" smtClean="0"/>
              <a:t> </a:t>
            </a:r>
            <a:r>
              <a:rPr lang="en-US" b="1" dirty="0" err="1" smtClean="0"/>
              <a:t>informācija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 err="1" smtClean="0">
                <a:latin typeface="+mj-lt"/>
              </a:rPr>
              <a:t>Laika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ietvars</a:t>
            </a:r>
            <a:r>
              <a:rPr lang="lv-LV" dirty="0" smtClean="0">
                <a:latin typeface="+mj-lt"/>
              </a:rPr>
              <a:t>: </a:t>
            </a:r>
            <a:r>
              <a:rPr lang="en-US" dirty="0" smtClean="0">
                <a:latin typeface="+mj-lt"/>
              </a:rPr>
              <a:t>11/2012-05/2013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 err="1" smtClean="0">
                <a:latin typeface="+mj-lt"/>
              </a:rPr>
              <a:t>Norises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vieta</a:t>
            </a:r>
            <a:r>
              <a:rPr lang="en-US" dirty="0" smtClean="0">
                <a:latin typeface="+mj-lt"/>
              </a:rPr>
              <a:t>: 5 </a:t>
            </a:r>
            <a:r>
              <a:rPr lang="en-US" dirty="0" err="1" smtClean="0">
                <a:latin typeface="+mj-lt"/>
              </a:rPr>
              <a:t>valstis</a:t>
            </a:r>
            <a:r>
              <a:rPr lang="en-US" dirty="0" smtClean="0">
                <a:latin typeface="+mj-lt"/>
              </a:rPr>
              <a:t> – </a:t>
            </a:r>
            <a:r>
              <a:rPr lang="en-US" dirty="0" err="1" smtClean="0">
                <a:latin typeface="+mj-lt"/>
              </a:rPr>
              <a:t>Latvija</a:t>
            </a:r>
            <a:r>
              <a:rPr lang="en-US" dirty="0" smtClean="0">
                <a:latin typeface="+mj-lt"/>
              </a:rPr>
              <a:t>, </a:t>
            </a:r>
            <a:r>
              <a:rPr lang="en-US" dirty="0" err="1" smtClean="0">
                <a:latin typeface="+mj-lt"/>
              </a:rPr>
              <a:t>Grieķija</a:t>
            </a:r>
            <a:r>
              <a:rPr lang="en-US" dirty="0" smtClean="0">
                <a:latin typeface="+mj-lt"/>
              </a:rPr>
              <a:t>, </a:t>
            </a:r>
            <a:r>
              <a:rPr lang="en-US" dirty="0" err="1" smtClean="0">
                <a:latin typeface="+mj-lt"/>
              </a:rPr>
              <a:t>Čehija</a:t>
            </a:r>
            <a:r>
              <a:rPr lang="en-US" dirty="0" smtClean="0">
                <a:latin typeface="+mj-lt"/>
              </a:rPr>
              <a:t>, </a:t>
            </a:r>
            <a:r>
              <a:rPr lang="en-US" dirty="0" err="1" smtClean="0">
                <a:latin typeface="+mj-lt"/>
              </a:rPr>
              <a:t>Serbija</a:t>
            </a:r>
            <a:r>
              <a:rPr lang="en-US" dirty="0" smtClean="0">
                <a:latin typeface="+mj-lt"/>
              </a:rPr>
              <a:t>, </a:t>
            </a:r>
            <a:r>
              <a:rPr lang="en-US" dirty="0" err="1" smtClean="0">
                <a:latin typeface="+mj-lt"/>
              </a:rPr>
              <a:t>Lietuva</a:t>
            </a:r>
            <a:endParaRPr lang="en-US" dirty="0" smtClean="0">
              <a:latin typeface="+mj-lt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 err="1" smtClean="0">
                <a:latin typeface="+mj-lt"/>
              </a:rPr>
              <a:t>Kvantitatīvā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metode</a:t>
            </a:r>
            <a:r>
              <a:rPr lang="en-US" dirty="0" smtClean="0">
                <a:latin typeface="+mj-lt"/>
              </a:rPr>
              <a:t> – </a:t>
            </a:r>
            <a:r>
              <a:rPr lang="en-US" dirty="0" err="1" smtClean="0">
                <a:latin typeface="+mj-lt"/>
              </a:rPr>
              <a:t>anketēšana</a:t>
            </a:r>
            <a:endParaRPr lang="en-US" dirty="0" smtClean="0">
              <a:latin typeface="+mj-lt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400" dirty="0" smtClean="0">
                <a:latin typeface="+mj-lt"/>
              </a:rPr>
              <a:t>830 </a:t>
            </a:r>
            <a:r>
              <a:rPr lang="en-US" sz="2400" dirty="0" err="1" smtClean="0">
                <a:latin typeface="+mj-lt"/>
              </a:rPr>
              <a:t>respondentu</a:t>
            </a:r>
            <a:endParaRPr lang="en-US" sz="2400" dirty="0" smtClean="0">
              <a:latin typeface="+mj-lt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 err="1" smtClean="0">
                <a:latin typeface="+mj-lt"/>
              </a:rPr>
              <a:t>Kvalitatīvā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metode</a:t>
            </a:r>
            <a:r>
              <a:rPr lang="en-US" dirty="0" smtClean="0">
                <a:latin typeface="+mj-lt"/>
              </a:rPr>
              <a:t> – </a:t>
            </a:r>
            <a:r>
              <a:rPr lang="en-US" dirty="0" err="1" smtClean="0">
                <a:latin typeface="+mj-lt"/>
              </a:rPr>
              <a:t>intervijas</a:t>
            </a:r>
            <a:endParaRPr lang="en-US" dirty="0" smtClean="0">
              <a:latin typeface="+mj-lt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400" dirty="0" smtClean="0">
                <a:latin typeface="+mj-lt"/>
              </a:rPr>
              <a:t>27 </a:t>
            </a:r>
            <a:r>
              <a:rPr lang="en-US" sz="2400" dirty="0" err="1" smtClean="0">
                <a:latin typeface="+mj-lt"/>
              </a:rPr>
              <a:t>bibliotēkas</a:t>
            </a:r>
            <a:r>
              <a:rPr lang="en-US" sz="2400" dirty="0" smtClean="0">
                <a:latin typeface="+mj-lt"/>
              </a:rPr>
              <a:t>,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400" dirty="0" smtClean="0">
                <a:latin typeface="+mj-lt"/>
              </a:rPr>
              <a:t>10 </a:t>
            </a:r>
            <a:r>
              <a:rPr lang="en-US" sz="2400" dirty="0" err="1" smtClean="0">
                <a:latin typeface="+mj-lt"/>
              </a:rPr>
              <a:t>politikas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veidotāji</a:t>
            </a:r>
            <a:r>
              <a:rPr lang="en-US" sz="2400" dirty="0" smtClean="0">
                <a:latin typeface="+mj-lt"/>
              </a:rPr>
              <a:t>,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400" dirty="0" smtClean="0">
                <a:latin typeface="+mj-lt"/>
              </a:rPr>
              <a:t>16 </a:t>
            </a:r>
            <a:r>
              <a:rPr lang="en-US" sz="2400" dirty="0" err="1" smtClean="0">
                <a:latin typeface="+mj-lt"/>
              </a:rPr>
              <a:t>mūžizglītības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organizācijas</a:t>
            </a:r>
            <a:endParaRPr lang="en-US" sz="2400" dirty="0" smtClean="0">
              <a:latin typeface="+mj-lt"/>
            </a:endParaRPr>
          </a:p>
          <a:p>
            <a:pPr lvl="1"/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7426567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Izpētes</a:t>
            </a:r>
            <a:r>
              <a:rPr lang="en-US" b="1" dirty="0" smtClean="0"/>
              <a:t> </a:t>
            </a:r>
            <a:r>
              <a:rPr lang="en-US" b="1" dirty="0" err="1" smtClean="0"/>
              <a:t>uzdevumi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3500" dirty="0" err="1" smtClean="0">
                <a:latin typeface="+mj-lt"/>
              </a:rPr>
              <a:t>Atslēgas</a:t>
            </a:r>
            <a:r>
              <a:rPr lang="en-US" sz="3500" dirty="0" smtClean="0">
                <a:latin typeface="+mj-lt"/>
              </a:rPr>
              <a:t> </a:t>
            </a:r>
            <a:r>
              <a:rPr lang="en-US" sz="3500" dirty="0" err="1" smtClean="0">
                <a:latin typeface="+mj-lt"/>
              </a:rPr>
              <a:t>vārds</a:t>
            </a:r>
            <a:r>
              <a:rPr lang="en-US" sz="3500" dirty="0" smtClean="0">
                <a:latin typeface="+mj-lt"/>
              </a:rPr>
              <a:t> – </a:t>
            </a:r>
            <a:r>
              <a:rPr lang="en-US" sz="3500" dirty="0" err="1" smtClean="0">
                <a:latin typeface="+mj-lt"/>
              </a:rPr>
              <a:t>identificēt</a:t>
            </a:r>
            <a:r>
              <a:rPr lang="en-US" sz="3500" dirty="0" smtClean="0">
                <a:latin typeface="+mj-lt"/>
              </a:rPr>
              <a:t> / </a:t>
            </a:r>
            <a:r>
              <a:rPr lang="en-US" sz="3500" dirty="0" err="1" smtClean="0">
                <a:latin typeface="+mj-lt"/>
              </a:rPr>
              <a:t>noskaidrot</a:t>
            </a:r>
            <a:endParaRPr lang="en-US" sz="3500" dirty="0" smtClean="0">
              <a:latin typeface="+mj-lt"/>
            </a:endParaRPr>
          </a:p>
          <a:p>
            <a:pPr lvl="1"/>
            <a:r>
              <a:rPr lang="en-US" sz="3200" dirty="0" err="1" smtClean="0">
                <a:latin typeface="+mj-lt"/>
              </a:rPr>
              <a:t>Noskaidrot</a:t>
            </a:r>
            <a:r>
              <a:rPr lang="en-US" sz="3200" dirty="0" smtClean="0">
                <a:latin typeface="+mj-lt"/>
              </a:rPr>
              <a:t>, </a:t>
            </a:r>
            <a:r>
              <a:rPr lang="en-US" sz="3200" dirty="0" err="1" smtClean="0">
                <a:latin typeface="+mj-lt"/>
              </a:rPr>
              <a:t>vai</a:t>
            </a:r>
            <a:r>
              <a:rPr lang="en-US" sz="3200" dirty="0" smtClean="0">
                <a:latin typeface="+mj-lt"/>
              </a:rPr>
              <a:t> un </a:t>
            </a:r>
            <a:r>
              <a:rPr lang="en-US" sz="3200" dirty="0" err="1" smtClean="0">
                <a:latin typeface="+mj-lt"/>
              </a:rPr>
              <a:t>kāpēc</a:t>
            </a:r>
            <a:r>
              <a:rPr lang="en-US" sz="3200" dirty="0" smtClean="0">
                <a:latin typeface="+mj-lt"/>
              </a:rPr>
              <a:t> </a:t>
            </a:r>
            <a:r>
              <a:rPr lang="en-US" sz="3200" dirty="0" err="1" smtClean="0">
                <a:latin typeface="+mj-lt"/>
              </a:rPr>
              <a:t>eksistē</a:t>
            </a:r>
            <a:r>
              <a:rPr lang="en-US" sz="3200" dirty="0" smtClean="0">
                <a:latin typeface="+mj-lt"/>
              </a:rPr>
              <a:t>                 [ne]</a:t>
            </a:r>
            <a:r>
              <a:rPr lang="en-US" sz="3200" dirty="0" err="1" smtClean="0">
                <a:latin typeface="+mj-lt"/>
              </a:rPr>
              <a:t>sadarbības</a:t>
            </a:r>
            <a:r>
              <a:rPr lang="en-US" sz="3200" dirty="0" smtClean="0">
                <a:latin typeface="+mj-lt"/>
              </a:rPr>
              <a:t> </a:t>
            </a:r>
            <a:r>
              <a:rPr lang="en-US" sz="3200" dirty="0" err="1" smtClean="0">
                <a:latin typeface="+mj-lt"/>
              </a:rPr>
              <a:t>problēma</a:t>
            </a:r>
            <a:endParaRPr lang="en-US" sz="3200" dirty="0" smtClean="0">
              <a:latin typeface="+mj-lt"/>
            </a:endParaRPr>
          </a:p>
          <a:p>
            <a:pPr lvl="1"/>
            <a:r>
              <a:rPr lang="en-US" sz="3200" dirty="0" err="1" smtClean="0">
                <a:latin typeface="+mj-lt"/>
              </a:rPr>
              <a:t>Kā</a:t>
            </a:r>
            <a:r>
              <a:rPr lang="en-US" sz="3200" dirty="0" smtClean="0">
                <a:latin typeface="+mj-lt"/>
              </a:rPr>
              <a:t> </a:t>
            </a:r>
            <a:r>
              <a:rPr lang="en-US" sz="3200" dirty="0" err="1" smtClean="0">
                <a:latin typeface="+mj-lt"/>
              </a:rPr>
              <a:t>sadarboties</a:t>
            </a:r>
            <a:r>
              <a:rPr lang="en-US" sz="3200" dirty="0" smtClean="0">
                <a:latin typeface="+mj-lt"/>
              </a:rPr>
              <a:t>?</a:t>
            </a:r>
          </a:p>
          <a:p>
            <a:pPr lvl="1"/>
            <a:r>
              <a:rPr lang="en-US" sz="3200" dirty="0" err="1" smtClean="0">
                <a:latin typeface="+mj-lt"/>
              </a:rPr>
              <a:t>Kā</a:t>
            </a:r>
            <a:r>
              <a:rPr lang="en-US" sz="3200" dirty="0" smtClean="0">
                <a:latin typeface="+mj-lt"/>
              </a:rPr>
              <a:t> </a:t>
            </a:r>
            <a:r>
              <a:rPr lang="en-US" sz="3200" dirty="0" err="1" smtClean="0">
                <a:latin typeface="+mj-lt"/>
              </a:rPr>
              <a:t>izplatīt</a:t>
            </a:r>
            <a:r>
              <a:rPr lang="en-US" sz="3200" dirty="0" smtClean="0">
                <a:latin typeface="+mj-lt"/>
              </a:rPr>
              <a:t> </a:t>
            </a:r>
            <a:r>
              <a:rPr lang="en-US" sz="3200" dirty="0" err="1" smtClean="0">
                <a:latin typeface="+mj-lt"/>
              </a:rPr>
              <a:t>mūžizglītības</a:t>
            </a:r>
            <a:r>
              <a:rPr lang="en-US" sz="3200" dirty="0" smtClean="0">
                <a:latin typeface="+mj-lt"/>
              </a:rPr>
              <a:t> </a:t>
            </a:r>
            <a:r>
              <a:rPr lang="en-US" sz="3200" dirty="0" err="1" smtClean="0">
                <a:latin typeface="+mj-lt"/>
              </a:rPr>
              <a:t>projektu</a:t>
            </a:r>
            <a:r>
              <a:rPr lang="en-US" sz="3200" dirty="0" smtClean="0">
                <a:latin typeface="+mj-lt"/>
              </a:rPr>
              <a:t> </a:t>
            </a:r>
            <a:r>
              <a:rPr lang="en-US" sz="3200" dirty="0" err="1" smtClean="0">
                <a:latin typeface="+mj-lt"/>
              </a:rPr>
              <a:t>rezultātus</a:t>
            </a:r>
            <a:r>
              <a:rPr lang="en-US" sz="3200" dirty="0" smtClean="0">
                <a:latin typeface="+mj-lt"/>
              </a:rPr>
              <a:t>?</a:t>
            </a:r>
          </a:p>
          <a:p>
            <a:pPr lvl="1"/>
            <a:r>
              <a:rPr lang="en-US" sz="3200" dirty="0" err="1" smtClean="0">
                <a:latin typeface="+mj-lt"/>
              </a:rPr>
              <a:t>Vai</a:t>
            </a:r>
            <a:r>
              <a:rPr lang="en-US" sz="3200" dirty="0" smtClean="0">
                <a:latin typeface="+mj-lt"/>
              </a:rPr>
              <a:t> </a:t>
            </a:r>
            <a:r>
              <a:rPr lang="en-US" sz="3200" dirty="0" err="1" smtClean="0">
                <a:latin typeface="+mj-lt"/>
              </a:rPr>
              <a:t>bibliotēku</a:t>
            </a:r>
            <a:r>
              <a:rPr lang="en-US" sz="3200" dirty="0" smtClean="0">
                <a:latin typeface="+mj-lt"/>
              </a:rPr>
              <a:t> </a:t>
            </a:r>
            <a:r>
              <a:rPr lang="en-US" sz="3200" dirty="0" err="1" smtClean="0">
                <a:latin typeface="+mj-lt"/>
              </a:rPr>
              <a:t>dabiniekiem</a:t>
            </a:r>
            <a:r>
              <a:rPr lang="en-US" sz="3200" dirty="0" smtClean="0">
                <a:latin typeface="+mj-lt"/>
              </a:rPr>
              <a:t> </a:t>
            </a:r>
            <a:r>
              <a:rPr lang="en-US" sz="3200" dirty="0" err="1" smtClean="0">
                <a:latin typeface="+mj-lt"/>
              </a:rPr>
              <a:t>nepieciešamas</a:t>
            </a:r>
            <a:r>
              <a:rPr lang="en-US" sz="3200" dirty="0" smtClean="0">
                <a:latin typeface="+mj-lt"/>
              </a:rPr>
              <a:t> </a:t>
            </a:r>
            <a:r>
              <a:rPr lang="en-US" sz="3200" dirty="0" err="1" smtClean="0">
                <a:latin typeface="+mj-lt"/>
              </a:rPr>
              <a:t>īpašas</a:t>
            </a:r>
            <a:r>
              <a:rPr lang="en-US" sz="3200" dirty="0" smtClean="0">
                <a:latin typeface="+mj-lt"/>
              </a:rPr>
              <a:t> </a:t>
            </a:r>
            <a:r>
              <a:rPr lang="en-US" sz="3200" dirty="0" err="1" smtClean="0">
                <a:latin typeface="+mj-lt"/>
              </a:rPr>
              <a:t>prasmes</a:t>
            </a:r>
            <a:r>
              <a:rPr lang="en-US" sz="3200" dirty="0" smtClean="0">
                <a:latin typeface="+mj-lt"/>
              </a:rPr>
              <a:t> un </a:t>
            </a:r>
            <a:r>
              <a:rPr lang="en-US" sz="3200" dirty="0" err="1" smtClean="0">
                <a:latin typeface="+mj-lt"/>
              </a:rPr>
              <a:t>kādas</a:t>
            </a:r>
            <a:r>
              <a:rPr lang="en-US" sz="3200" dirty="0" smtClean="0">
                <a:latin typeface="+mj-lt"/>
              </a:rPr>
              <a:t> </a:t>
            </a:r>
            <a:r>
              <a:rPr lang="en-US" sz="3200" dirty="0" err="1" smtClean="0">
                <a:latin typeface="+mj-lt"/>
              </a:rPr>
              <a:t>tās</a:t>
            </a:r>
            <a:r>
              <a:rPr lang="en-US" sz="3200" dirty="0" smtClean="0">
                <a:latin typeface="+mj-lt"/>
              </a:rPr>
              <a:t> </a:t>
            </a:r>
            <a:r>
              <a:rPr lang="en-US" sz="3200" dirty="0" err="1" smtClean="0">
                <a:latin typeface="+mj-lt"/>
              </a:rPr>
              <a:t>būtu</a:t>
            </a:r>
            <a:r>
              <a:rPr lang="en-US" sz="3200" dirty="0" smtClean="0">
                <a:latin typeface="+mj-lt"/>
              </a:rPr>
              <a:t>?</a:t>
            </a:r>
          </a:p>
          <a:p>
            <a:pPr marL="457200" lvl="1" indent="0">
              <a:buNone/>
            </a:pPr>
            <a:endParaRPr lang="en-US" sz="3200" dirty="0" smtClean="0">
              <a:latin typeface="+mj-lt"/>
            </a:endParaRPr>
          </a:p>
          <a:p>
            <a:pPr lvl="1"/>
            <a:endParaRPr lang="en-US" dirty="0" smtClean="0">
              <a:latin typeface="+mj-lt"/>
            </a:endParaRPr>
          </a:p>
          <a:p>
            <a:pPr lvl="1"/>
            <a:endParaRPr lang="en-US" dirty="0" smtClean="0">
              <a:latin typeface="+mj-l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383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Aptaujas</a:t>
            </a:r>
            <a:r>
              <a:rPr lang="en-US" b="1" dirty="0" smtClean="0"/>
              <a:t> </a:t>
            </a:r>
            <a:r>
              <a:rPr lang="en-US" b="1" dirty="0" err="1" smtClean="0"/>
              <a:t>respondenti</a:t>
            </a:r>
            <a:endParaRPr lang="en-US" b="1" dirty="0"/>
          </a:p>
        </p:txBody>
      </p:sp>
      <p:graphicFrame>
        <p:nvGraphicFramePr>
          <p:cNvPr id="14" name="Content Placeholder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0310999"/>
              </p:ext>
            </p:extLst>
          </p:nvPr>
        </p:nvGraphicFramePr>
        <p:xfrm>
          <a:off x="211677" y="1252522"/>
          <a:ext cx="8932323" cy="5605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07877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861" y="484094"/>
            <a:ext cx="7719632" cy="1116106"/>
          </a:xfrm>
        </p:spPr>
        <p:txBody>
          <a:bodyPr>
            <a:normAutofit fontScale="90000"/>
          </a:bodyPr>
          <a:lstStyle/>
          <a:p>
            <a:r>
              <a:rPr lang="lv-LV" b="1" dirty="0" smtClean="0"/>
              <a:t>Vai un kāpēc eksistē šāda problēma?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728834"/>
            <a:ext cx="7556313" cy="4397330"/>
          </a:xfrm>
        </p:spPr>
        <p:txBody>
          <a:bodyPr>
            <a:normAutofit lnSpcReduction="10000"/>
          </a:bodyPr>
          <a:lstStyle/>
          <a:p>
            <a:r>
              <a:rPr lang="lv-LV" dirty="0" smtClean="0">
                <a:latin typeface="+mj-lt"/>
              </a:rPr>
              <a:t>Bibliotēku un mūžizglītības institūciju starpā ir it kā plaisa – reti kura mūžizglītības institūcija ir iedomājusies par sadarbību ar bibliotēkām; </a:t>
            </a:r>
            <a:endParaRPr lang="en-US" dirty="0">
              <a:latin typeface="+mj-lt"/>
            </a:endParaRPr>
          </a:p>
          <a:p>
            <a:pPr lvl="0" fontAlgn="base"/>
            <a:r>
              <a:rPr lang="lv-LV" dirty="0" smtClean="0">
                <a:latin typeface="+mj-lt"/>
              </a:rPr>
              <a:t>Bibliotēkas un mūžizglītības institūcijas nav </a:t>
            </a:r>
            <a:r>
              <a:rPr lang="lv-LV" dirty="0">
                <a:latin typeface="+mj-lt"/>
              </a:rPr>
              <a:t>savstarpēji </a:t>
            </a:r>
            <a:r>
              <a:rPr lang="lv-LV" dirty="0" smtClean="0">
                <a:latin typeface="+mj-lt"/>
              </a:rPr>
              <a:t>pārāk labi pazīstamas, nav informētas cita par citas misiju, organizatorisko struktūru un nezina, ko varētu iegūt no sadarbības</a:t>
            </a:r>
            <a:r>
              <a:rPr lang="en-US" dirty="0" smtClean="0">
                <a:latin typeface="+mj-lt"/>
              </a:rPr>
              <a:t>;</a:t>
            </a:r>
            <a:endParaRPr lang="en-US" dirty="0">
              <a:latin typeface="+mj-lt"/>
            </a:endParaRPr>
          </a:p>
          <a:p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86812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b="1" dirty="0"/>
              <a:t>Vai un kāpēc eksistē šāda problēma?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lv-LV" dirty="0">
                <a:latin typeface="+mj-lt"/>
              </a:rPr>
              <a:t>Lai gan bibliotēkas apzinās sevi kā mūžizglītības </a:t>
            </a:r>
            <a:r>
              <a:rPr lang="lv-LV" dirty="0" smtClean="0">
                <a:latin typeface="+mj-lt"/>
              </a:rPr>
              <a:t>sistēmas sastāvdaļu</a:t>
            </a:r>
            <a:r>
              <a:rPr lang="lv-LV" dirty="0">
                <a:latin typeface="+mj-lt"/>
              </a:rPr>
              <a:t>, mūžizglītības projektu rezultātu izplatīšana nav bibliotēku prioritāte</a:t>
            </a:r>
            <a:r>
              <a:rPr lang="en-US" dirty="0">
                <a:latin typeface="+mj-lt"/>
              </a:rPr>
              <a:t>;</a:t>
            </a:r>
          </a:p>
          <a:p>
            <a:pPr lvl="0" fontAlgn="base"/>
            <a:r>
              <a:rPr lang="lv-LV" dirty="0">
                <a:latin typeface="+mj-lt"/>
              </a:rPr>
              <a:t>Sadarbība starp bibliotēkām un mūžizglītības orgnizācijām ir periodiska (atsevišķu projektu ietvaros), tā nav regulāra un </a:t>
            </a:r>
            <a:r>
              <a:rPr lang="lv-LV" dirty="0" smtClean="0">
                <a:latin typeface="+mj-lt"/>
              </a:rPr>
              <a:t>ilgtspējīga;</a:t>
            </a:r>
            <a:endParaRPr lang="en-US" dirty="0">
              <a:latin typeface="+mj-lt"/>
            </a:endParaRPr>
          </a:p>
          <a:p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55451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smtClean="0"/>
              <a:t>Kā veiksmīgāk sadarboties</a:t>
            </a:r>
            <a:r>
              <a:rPr lang="en-US" b="1" dirty="0" smtClean="0"/>
              <a:t>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417638"/>
            <a:ext cx="7556313" cy="5180155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lv-LV" sz="2400" dirty="0" smtClean="0">
                <a:solidFill>
                  <a:srgbClr val="000000"/>
                </a:solidFill>
                <a:latin typeface="+mj-lt"/>
              </a:rPr>
              <a:t>Bibliotēkas jāinformē par mūžizglītības organizāciju aktivitātēm, tām pilnīgāk jāizprot mūžizglītības projektu būtība;</a:t>
            </a:r>
          </a:p>
          <a:p>
            <a:pPr>
              <a:lnSpc>
                <a:spcPct val="120000"/>
              </a:lnSpc>
            </a:pPr>
            <a:r>
              <a:rPr lang="lv-LV" sz="2400" dirty="0" smtClean="0">
                <a:solidFill>
                  <a:srgbClr val="000000"/>
                </a:solidFill>
                <a:latin typeface="+mj-lt"/>
              </a:rPr>
              <a:t>Mūžizglītības institūcijas labāk jāiepazīstina ar bibliotēku misiju un galvenajām aktivitātēm – pēdējo desmitgažu laikā bibliotēku loma informācijas un zināšanu sabiedrībā ir būtiski mainījusies;</a:t>
            </a:r>
            <a:endParaRPr lang="en-US" sz="2400" dirty="0" smtClean="0">
              <a:solidFill>
                <a:srgbClr val="000000"/>
              </a:solidFill>
              <a:latin typeface="+mj-lt"/>
            </a:endParaRPr>
          </a:p>
          <a:p>
            <a:pPr>
              <a:lnSpc>
                <a:spcPct val="120000"/>
              </a:lnSpc>
            </a:pPr>
            <a:r>
              <a:rPr lang="lv-LV" sz="2400" dirty="0" smtClean="0">
                <a:solidFill>
                  <a:srgbClr val="000000"/>
                </a:solidFill>
                <a:latin typeface="+mj-lt"/>
              </a:rPr>
              <a:t>Abām pusēm (bibliotēkām un mūžizglītības organizācijām) skaidri jāredz iespējamie ieguvumi no savstarpējas sadarbības; </a:t>
            </a:r>
            <a:endParaRPr lang="en-US" sz="2400" dirty="0" smtClean="0">
              <a:solidFill>
                <a:srgbClr val="000000"/>
              </a:solidFill>
              <a:latin typeface="+mj-lt"/>
            </a:endParaRPr>
          </a:p>
          <a:p>
            <a:endParaRPr lang="en-US" sz="2400" dirty="0" smtClean="0"/>
          </a:p>
          <a:p>
            <a:pPr lvl="1"/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708786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/>
              <a:t>Kā veiksmīgāk sadarboties</a:t>
            </a:r>
            <a:r>
              <a:rPr lang="en-US" b="1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lv-LV" sz="2400" dirty="0">
                <a:solidFill>
                  <a:srgbClr val="000000"/>
                </a:solidFill>
                <a:latin typeface="+mj-lt"/>
              </a:rPr>
              <a:t>Sadarbības formas</a:t>
            </a:r>
            <a:r>
              <a:rPr lang="en-US" sz="2400" dirty="0">
                <a:solidFill>
                  <a:srgbClr val="000000"/>
                </a:solidFill>
                <a:latin typeface="+mj-lt"/>
              </a:rPr>
              <a:t>:</a:t>
            </a:r>
          </a:p>
          <a:p>
            <a:pPr lvl="1">
              <a:lnSpc>
                <a:spcPct val="120000"/>
              </a:lnSpc>
            </a:pPr>
            <a:r>
              <a:rPr lang="lv-LV" sz="2400" dirty="0">
                <a:solidFill>
                  <a:srgbClr val="000000"/>
                </a:solidFill>
                <a:latin typeface="+mj-lt"/>
              </a:rPr>
              <a:t>Kopējas izglītojošas </a:t>
            </a:r>
            <a:r>
              <a:rPr lang="lv-LV" sz="2400" dirty="0" smtClean="0">
                <a:solidFill>
                  <a:srgbClr val="000000"/>
                </a:solidFill>
                <a:latin typeface="+mj-lt"/>
              </a:rPr>
              <a:t>aktivitātes;</a:t>
            </a:r>
            <a:endParaRPr lang="en-US" sz="2400" dirty="0">
              <a:solidFill>
                <a:srgbClr val="000000"/>
              </a:solidFill>
              <a:latin typeface="+mj-lt"/>
            </a:endParaRPr>
          </a:p>
          <a:p>
            <a:pPr lvl="1">
              <a:lnSpc>
                <a:spcPct val="120000"/>
              </a:lnSpc>
            </a:pPr>
            <a:r>
              <a:rPr lang="lv-LV" sz="2400" dirty="0">
                <a:solidFill>
                  <a:srgbClr val="000000"/>
                </a:solidFill>
                <a:latin typeface="+mj-lt"/>
              </a:rPr>
              <a:t>Mūžizglītības programmas projektu materiālu izvietošana bibliotēku fiziskajā un virtuālajā </a:t>
            </a:r>
            <a:r>
              <a:rPr lang="lv-LV" sz="2400" dirty="0" smtClean="0">
                <a:solidFill>
                  <a:srgbClr val="000000"/>
                </a:solidFill>
                <a:latin typeface="+mj-lt"/>
              </a:rPr>
              <a:t>telpā;</a:t>
            </a:r>
            <a:endParaRPr lang="en-US" sz="2400" dirty="0">
              <a:solidFill>
                <a:srgbClr val="000000"/>
              </a:solidFill>
              <a:latin typeface="+mj-lt"/>
            </a:endParaRPr>
          </a:p>
          <a:p>
            <a:pPr lvl="1">
              <a:lnSpc>
                <a:spcPct val="120000"/>
              </a:lnSpc>
            </a:pPr>
            <a:r>
              <a:rPr lang="lv-LV" sz="2400" dirty="0">
                <a:solidFill>
                  <a:srgbClr val="000000"/>
                </a:solidFill>
                <a:latin typeface="+mj-lt"/>
              </a:rPr>
              <a:t>Mūžizglītības programmas projektu publikāciju iekļaušana bibliotēku krājumos;</a:t>
            </a:r>
            <a:endParaRPr lang="en-US" sz="2400" dirty="0">
              <a:solidFill>
                <a:srgbClr val="000000"/>
              </a:solidFill>
              <a:latin typeface="+mj-lt"/>
            </a:endParaRPr>
          </a:p>
          <a:p>
            <a:pPr lvl="1">
              <a:lnSpc>
                <a:spcPct val="120000"/>
              </a:lnSpc>
            </a:pPr>
            <a:r>
              <a:rPr lang="lv-LV" sz="2400" dirty="0">
                <a:solidFill>
                  <a:srgbClr val="000000"/>
                </a:solidFill>
                <a:latin typeface="+mj-lt"/>
              </a:rPr>
              <a:t>Kopīgi pasākumi – diskusijas, semināri, lekcijas, prezentācijas u.c</a:t>
            </a:r>
            <a:r>
              <a:rPr lang="lv-LV" sz="2400" dirty="0" smtClean="0">
                <a:solidFill>
                  <a:srgbClr val="000000"/>
                </a:solidFill>
                <a:latin typeface="+mj-lt"/>
              </a:rPr>
              <a:t>.;</a:t>
            </a:r>
            <a:endParaRPr lang="en-US" sz="2400" dirty="0">
              <a:solidFill>
                <a:srgbClr val="000000"/>
              </a:solidFill>
              <a:latin typeface="+mj-lt"/>
            </a:endParaRPr>
          </a:p>
          <a:p>
            <a:pPr lvl="1">
              <a:lnSpc>
                <a:spcPct val="120000"/>
              </a:lnSpc>
            </a:pPr>
            <a:r>
              <a:rPr lang="lv-LV" sz="2400" dirty="0">
                <a:solidFill>
                  <a:srgbClr val="000000"/>
                </a:solidFill>
                <a:latin typeface="+mj-lt"/>
              </a:rPr>
              <a:t>Kopīga mūžizglītības programmas projektu īstenošana – bibliotēkas kā partneri;</a:t>
            </a:r>
            <a:endParaRPr lang="en-US" sz="2400" dirty="0">
              <a:solidFill>
                <a:srgbClr val="000000"/>
              </a:solidFill>
              <a:latin typeface="+mj-lt"/>
            </a:endParaRPr>
          </a:p>
          <a:p>
            <a:pPr>
              <a:lnSpc>
                <a:spcPct val="120000"/>
              </a:lnSpc>
            </a:pPr>
            <a:r>
              <a:rPr lang="lv-LV" sz="2400" dirty="0">
                <a:solidFill>
                  <a:srgbClr val="000000"/>
                </a:solidFill>
                <a:latin typeface="+mj-lt"/>
              </a:rPr>
              <a:t>Sadarbības attīstīšanai nepieciešams politikas veidotāju atbalsts (valsts un pašvaldību līmenī).</a:t>
            </a:r>
            <a:endParaRPr lang="en-US" sz="2400" dirty="0">
              <a:solidFill>
                <a:srgbClr val="000000"/>
              </a:solidFill>
              <a:latin typeface="+mj-l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242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b="1" dirty="0" smtClean="0"/>
              <a:t>Kā popularizēt mūžizglītības projektu rezultātus</a:t>
            </a:r>
            <a:r>
              <a:rPr lang="en-US" b="1" dirty="0" smtClean="0"/>
              <a:t>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622986"/>
            <a:ext cx="7556313" cy="4939524"/>
          </a:xfrm>
        </p:spPr>
        <p:txBody>
          <a:bodyPr>
            <a:normAutofit fontScale="70000" lnSpcReduction="20000"/>
          </a:bodyPr>
          <a:lstStyle/>
          <a:p>
            <a:pPr lvl="1"/>
            <a:r>
              <a:rPr lang="lv-LV" dirty="0" smtClean="0">
                <a:solidFill>
                  <a:srgbClr val="000000"/>
                </a:solidFill>
                <a:latin typeface="+mj-lt"/>
              </a:rPr>
              <a:t>Mūžizglītības programmas projektu materiālu izvietošana bibliotēkās fiziski (informatīvās lapiņas, plakāti, brošūras, grāmatas ) un virtuāli (informatīvi elektroniski izdevumi, raksti un informācija par mūžizglītības projektiem tīmekļa vietnēs un sociālajos tīklos);</a:t>
            </a:r>
            <a:endParaRPr lang="en-US" dirty="0" smtClean="0">
              <a:solidFill>
                <a:srgbClr val="000000"/>
              </a:solidFill>
              <a:latin typeface="+mj-lt"/>
            </a:endParaRPr>
          </a:p>
          <a:p>
            <a:pPr lvl="1"/>
            <a:r>
              <a:rPr lang="lv-LV" dirty="0" smtClean="0">
                <a:solidFill>
                  <a:srgbClr val="000000"/>
                </a:solidFill>
                <a:latin typeface="+mj-lt"/>
              </a:rPr>
              <a:t>Kopīgi pasākumi – diskusijas, semināri, lekcijas, prezentācijas u.c.;</a:t>
            </a:r>
            <a:endParaRPr lang="en-US" dirty="0">
              <a:solidFill>
                <a:srgbClr val="000000"/>
              </a:solidFill>
              <a:latin typeface="+mj-lt"/>
            </a:endParaRPr>
          </a:p>
          <a:p>
            <a:pPr lvl="1"/>
            <a:r>
              <a:rPr lang="lv-LV" dirty="0" smtClean="0">
                <a:solidFill>
                  <a:srgbClr val="000000"/>
                </a:solidFill>
                <a:latin typeface="+mj-lt"/>
              </a:rPr>
              <a:t>Kopīga mūžizglītības programmas projektu īstenošana – bibliotēkas kā projektu partneri;</a:t>
            </a:r>
            <a:endParaRPr lang="en-US" dirty="0" smtClean="0">
              <a:solidFill>
                <a:srgbClr val="000000"/>
              </a:solidFill>
              <a:latin typeface="+mj-lt"/>
            </a:endParaRPr>
          </a:p>
          <a:p>
            <a:pPr lvl="1"/>
            <a:r>
              <a:rPr lang="lv-LV" dirty="0" smtClean="0">
                <a:solidFill>
                  <a:srgbClr val="000000"/>
                </a:solidFill>
                <a:latin typeface="+mj-lt"/>
              </a:rPr>
              <a:t>Bibliotekāri kā mūžizglītības jautājumu konsultanti;</a:t>
            </a:r>
            <a:endParaRPr lang="en-US" dirty="0" smtClean="0">
              <a:solidFill>
                <a:srgbClr val="000000"/>
              </a:solidFill>
              <a:latin typeface="+mj-lt"/>
            </a:endParaRPr>
          </a:p>
          <a:p>
            <a:pPr lvl="1"/>
            <a:r>
              <a:rPr lang="lv-LV" dirty="0" smtClean="0">
                <a:solidFill>
                  <a:srgbClr val="000000"/>
                </a:solidFill>
                <a:latin typeface="+mj-lt"/>
              </a:rPr>
              <a:t>Mūžizglītības aktivitātes kā regulāra bibliotēkas aktivitāšu daļa;</a:t>
            </a:r>
            <a:endParaRPr lang="en-US" dirty="0">
              <a:solidFill>
                <a:srgbClr val="000000"/>
              </a:solidFill>
              <a:latin typeface="+mj-lt"/>
            </a:endParaRPr>
          </a:p>
          <a:p>
            <a:pPr lvl="1"/>
            <a:r>
              <a:rPr lang="lv-LV" dirty="0" smtClean="0">
                <a:solidFill>
                  <a:srgbClr val="000000"/>
                </a:solidFill>
                <a:latin typeface="+mj-lt"/>
              </a:rPr>
              <a:t>Mūžizglītības organizācijām jāpiedāvā bibliotēku darbiniekiem apmācības, lai nodrošinātu kvalitatīvu informācijas izplatīšanas procesu; </a:t>
            </a:r>
            <a:endParaRPr lang="en-US" dirty="0" smtClean="0">
              <a:solidFill>
                <a:srgbClr val="000000"/>
              </a:solidFill>
              <a:latin typeface="+mj-lt"/>
            </a:endParaRPr>
          </a:p>
          <a:p>
            <a:pPr lvl="1"/>
            <a:r>
              <a:rPr lang="lv-LV" dirty="0" smtClean="0">
                <a:solidFill>
                  <a:srgbClr val="000000"/>
                </a:solidFill>
                <a:latin typeface="+mj-lt"/>
              </a:rPr>
              <a:t>Iesaistīt bibliotēku lietotājus mūžizglītības projektu produktu testēšanā </a:t>
            </a:r>
            <a:r>
              <a:rPr lang="en-US" dirty="0" smtClean="0">
                <a:solidFill>
                  <a:srgbClr val="000000"/>
                </a:solidFill>
                <a:latin typeface="+mj-lt"/>
              </a:rPr>
              <a:t>(</a:t>
            </a:r>
            <a:r>
              <a:rPr lang="lv-LV" dirty="0" smtClean="0">
                <a:solidFill>
                  <a:srgbClr val="000000"/>
                </a:solidFill>
                <a:latin typeface="+mj-lt"/>
              </a:rPr>
              <a:t>interaktīvi semināri bibliotēkās u.c.</a:t>
            </a:r>
            <a:r>
              <a:rPr lang="en-US" dirty="0" smtClean="0">
                <a:solidFill>
                  <a:srgbClr val="000000"/>
                </a:solidFill>
                <a:latin typeface="+mj-lt"/>
              </a:rPr>
              <a:t>)</a:t>
            </a:r>
            <a:r>
              <a:rPr lang="lv-LV" dirty="0" smtClean="0">
                <a:solidFill>
                  <a:srgbClr val="000000"/>
                </a:solidFill>
                <a:latin typeface="+mj-lt"/>
              </a:rPr>
              <a:t>;</a:t>
            </a:r>
            <a:endParaRPr lang="en-US" dirty="0">
              <a:solidFill>
                <a:srgbClr val="000000"/>
              </a:solidFill>
              <a:latin typeface="+mj-lt"/>
            </a:endParaRPr>
          </a:p>
          <a:p>
            <a:pPr lvl="1"/>
            <a:endParaRPr lang="en-US" dirty="0" smtClean="0">
              <a:solidFill>
                <a:schemeClr val="tx1"/>
              </a:solidFill>
            </a:endParaRPr>
          </a:p>
          <a:p>
            <a:pPr lvl="1"/>
            <a:endParaRPr lang="en-US" dirty="0" smtClean="0">
              <a:solidFill>
                <a:schemeClr val="tx1"/>
              </a:solidFill>
            </a:endParaRP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820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514231"/>
            <a:ext cx="8102187" cy="1116106"/>
          </a:xfrm>
        </p:spPr>
        <p:txBody>
          <a:bodyPr>
            <a:normAutofit fontScale="90000"/>
          </a:bodyPr>
          <a:lstStyle/>
          <a:p>
            <a:r>
              <a:rPr lang="lv-LV" b="1" dirty="0" smtClean="0"/>
              <a:t>Kādas prasmes nepieciešamas</a:t>
            </a:r>
            <a:r>
              <a:rPr lang="en-US" b="1" dirty="0" smtClean="0"/>
              <a:t>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630336"/>
            <a:ext cx="7556313" cy="4773403"/>
          </a:xfrm>
        </p:spPr>
        <p:txBody>
          <a:bodyPr>
            <a:normAutofit fontScale="92500"/>
          </a:bodyPr>
          <a:lstStyle/>
          <a:p>
            <a:pPr lvl="0" fontAlgn="base"/>
            <a:r>
              <a:rPr lang="lv-LV" sz="2400" dirty="0">
                <a:latin typeface="+mj-lt"/>
              </a:rPr>
              <a:t>PR un mārketinga kompetences, labas komunikācijas prasmes;</a:t>
            </a:r>
            <a:endParaRPr lang="en-US" sz="2400" dirty="0">
              <a:latin typeface="+mj-lt"/>
            </a:endParaRPr>
          </a:p>
          <a:p>
            <a:pPr lvl="0" fontAlgn="base"/>
            <a:r>
              <a:rPr lang="lv-LV" sz="2400" dirty="0">
                <a:latin typeface="+mj-lt"/>
              </a:rPr>
              <a:t>prasme komunicēt ar dažāda </a:t>
            </a:r>
            <a:r>
              <a:rPr lang="lv-LV" sz="2400" dirty="0" smtClean="0">
                <a:latin typeface="+mj-lt"/>
              </a:rPr>
              <a:t>veida lietotājiem</a:t>
            </a:r>
            <a:r>
              <a:rPr lang="lv-LV" sz="2400" dirty="0">
                <a:latin typeface="+mj-lt"/>
              </a:rPr>
              <a:t>;</a:t>
            </a:r>
            <a:endParaRPr lang="en-US" sz="2400" dirty="0">
              <a:latin typeface="+mj-lt"/>
            </a:endParaRPr>
          </a:p>
          <a:p>
            <a:pPr lvl="0" fontAlgn="base"/>
            <a:r>
              <a:rPr lang="lv-LV" sz="2400" dirty="0" smtClean="0">
                <a:latin typeface="+mj-lt"/>
              </a:rPr>
              <a:t>projektu </a:t>
            </a:r>
            <a:r>
              <a:rPr lang="lv-LV" sz="2400" dirty="0">
                <a:latin typeface="+mj-lt"/>
              </a:rPr>
              <a:t>vadīšana, pasākumu organizēšana, prasmes darboties komandā;</a:t>
            </a:r>
            <a:endParaRPr lang="en-US" sz="2400" dirty="0">
              <a:latin typeface="+mj-lt"/>
            </a:endParaRPr>
          </a:p>
          <a:p>
            <a:pPr lvl="0" fontAlgn="base"/>
            <a:r>
              <a:rPr lang="lv-LV" sz="2400" dirty="0">
                <a:latin typeface="+mj-lt"/>
              </a:rPr>
              <a:t>atvērtība jaunām tendencēm un inovācijām;</a:t>
            </a:r>
            <a:endParaRPr lang="en-US" sz="2400" dirty="0">
              <a:latin typeface="+mj-lt"/>
            </a:endParaRPr>
          </a:p>
          <a:p>
            <a:pPr lvl="0" fontAlgn="base"/>
            <a:r>
              <a:rPr lang="lv-LV" sz="2400" dirty="0">
                <a:latin typeface="+mj-lt"/>
              </a:rPr>
              <a:t>statistikas datu apstrādes prasmes;</a:t>
            </a:r>
            <a:endParaRPr lang="en-US" sz="2400" dirty="0">
              <a:latin typeface="+mj-lt"/>
            </a:endParaRPr>
          </a:p>
          <a:p>
            <a:pPr lvl="0" fontAlgn="base"/>
            <a:r>
              <a:rPr lang="lv-LV" sz="2400" dirty="0">
                <a:latin typeface="+mj-lt"/>
              </a:rPr>
              <a:t>pamatzināšanas psiholoģijā, pieaugušo izglītībā un civiltiesībās;</a:t>
            </a:r>
            <a:endParaRPr lang="en-US" sz="2400" dirty="0">
              <a:latin typeface="+mj-lt"/>
            </a:endParaRPr>
          </a:p>
          <a:p>
            <a:pPr lvl="0" fontAlgn="base"/>
            <a:r>
              <a:rPr lang="lv-LV" sz="2400" dirty="0">
                <a:latin typeface="+mj-lt"/>
              </a:rPr>
              <a:t>interešu aizstāvēšana (lobēšana), sadarbības prasmes;</a:t>
            </a:r>
            <a:endParaRPr lang="en-US" sz="2400" dirty="0">
              <a:latin typeface="+mj-lt"/>
            </a:endParaRPr>
          </a:p>
          <a:p>
            <a:pPr lvl="0" fontAlgn="base"/>
            <a:r>
              <a:rPr lang="lv-LV" sz="2400" dirty="0">
                <a:latin typeface="+mj-lt"/>
              </a:rPr>
              <a:t>zināšanas par mūžizglītības programmu / </a:t>
            </a:r>
            <a:r>
              <a:rPr lang="lv-LV" sz="2400" dirty="0" smtClean="0">
                <a:latin typeface="+mj-lt"/>
              </a:rPr>
              <a:t>projektiem;</a:t>
            </a:r>
            <a:endParaRPr lang="en-US" sz="2400" dirty="0">
              <a:latin typeface="+mj-lt"/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282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smtClean="0"/>
              <a:t>Secinājumi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180826"/>
            <a:ext cx="7556313" cy="4945338"/>
          </a:xfrm>
        </p:spPr>
        <p:txBody>
          <a:bodyPr>
            <a:normAutofit fontScale="92500" lnSpcReduction="10000"/>
          </a:bodyPr>
          <a:lstStyle/>
          <a:p>
            <a:r>
              <a:rPr lang="lv-LV" sz="2800" dirty="0" smtClean="0">
                <a:solidFill>
                  <a:srgbClr val="000000"/>
                </a:solidFill>
                <a:latin typeface="+mj-lt"/>
              </a:rPr>
              <a:t>Sadarbība starp mūžizglītības organizācijām un bibliotēkām informācijas izplatīšanas aktivitātēs ir nepietiekama;</a:t>
            </a:r>
            <a:endParaRPr lang="en-US" sz="2800" dirty="0" smtClean="0">
              <a:solidFill>
                <a:srgbClr val="000000"/>
              </a:solidFill>
              <a:latin typeface="+mj-lt"/>
            </a:endParaRPr>
          </a:p>
          <a:p>
            <a:r>
              <a:rPr lang="lv-LV" sz="2800" dirty="0" smtClean="0">
                <a:solidFill>
                  <a:srgbClr val="000000"/>
                </a:solidFill>
                <a:latin typeface="+mj-lt"/>
              </a:rPr>
              <a:t>Lielākoties gan bibliotēkas, gan mūžizglītības organizācijas </a:t>
            </a:r>
            <a:r>
              <a:rPr lang="lv-LV" sz="2800" dirty="0">
                <a:solidFill>
                  <a:srgbClr val="000000"/>
                </a:solidFill>
                <a:latin typeface="+mj-lt"/>
              </a:rPr>
              <a:t>nav savstarpēji labi pazīstamas</a:t>
            </a:r>
            <a:r>
              <a:rPr lang="lv-LV" sz="2800" dirty="0" smtClean="0">
                <a:solidFill>
                  <a:srgbClr val="000000"/>
                </a:solidFill>
                <a:latin typeface="+mj-lt"/>
              </a:rPr>
              <a:t>, un neizprot viena otras raksturu un misiju;</a:t>
            </a:r>
            <a:endParaRPr lang="en-US" sz="2800" dirty="0" smtClean="0">
              <a:solidFill>
                <a:srgbClr val="000000"/>
              </a:solidFill>
              <a:latin typeface="+mj-lt"/>
            </a:endParaRPr>
          </a:p>
          <a:p>
            <a:pPr lvl="0"/>
            <a:r>
              <a:rPr lang="lv-LV" sz="2800" dirty="0">
                <a:solidFill>
                  <a:srgbClr val="000000"/>
                </a:solidFill>
                <a:latin typeface="+mj-lt"/>
              </a:rPr>
              <a:t>Mūžiglītības organizācijas nav iedomājušas, ka bibliotēkas varētu kļūt par partneriem projektu rezultātu </a:t>
            </a:r>
            <a:r>
              <a:rPr lang="lv-LV" sz="2800" dirty="0" smtClean="0">
                <a:solidFill>
                  <a:srgbClr val="000000"/>
                </a:solidFill>
                <a:latin typeface="+mj-lt"/>
              </a:rPr>
              <a:t>izplatīšanā;</a:t>
            </a:r>
            <a:endParaRPr lang="en-US" sz="2800" dirty="0">
              <a:solidFill>
                <a:srgbClr val="000000"/>
              </a:solidFill>
              <a:latin typeface="+mj-lt"/>
            </a:endParaRPr>
          </a:p>
          <a:p>
            <a:pPr lvl="0"/>
            <a:r>
              <a:rPr lang="lv-LV" sz="2800" dirty="0">
                <a:solidFill>
                  <a:srgbClr val="000000"/>
                </a:solidFill>
                <a:latin typeface="+mj-lt"/>
              </a:rPr>
              <a:t>Ir identificēti konkrēti soļi sadarbības un izplatīšanas veicināšanai. Tie izmantojami sadarbības modeļa </a:t>
            </a:r>
            <a:r>
              <a:rPr lang="lv-LV" sz="2800" dirty="0" smtClean="0">
                <a:solidFill>
                  <a:srgbClr val="000000"/>
                </a:solidFill>
                <a:latin typeface="+mj-lt"/>
              </a:rPr>
              <a:t>izveidošanai;</a:t>
            </a:r>
            <a:endParaRPr lang="en-US" sz="2800" dirty="0">
              <a:solidFill>
                <a:srgbClr val="000000"/>
              </a:solidFill>
              <a:latin typeface="+mj-lt"/>
            </a:endParaRP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263352" y="81149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919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smtClean="0"/>
              <a:t>Ieteikumi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600200"/>
            <a:ext cx="7556313" cy="4997593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lv-LV" dirty="0" smtClean="0">
                <a:latin typeface="+mj-lt"/>
              </a:rPr>
              <a:t>Gan </a:t>
            </a:r>
            <a:r>
              <a:rPr lang="lv-LV" dirty="0">
                <a:latin typeface="+mj-lt"/>
              </a:rPr>
              <a:t>bibliotēkām, gan mūžizglītības organizācijām nepieciešama savstarpēja iepazīstināšana. To varētu īstenot organizējot izglītojošus bibliotēku apmeklējumus un kopējas apaļā galda </a:t>
            </a:r>
            <a:r>
              <a:rPr lang="lv-LV" dirty="0" smtClean="0">
                <a:latin typeface="+mj-lt"/>
              </a:rPr>
              <a:t>diskusijas;</a:t>
            </a:r>
            <a:endParaRPr lang="en-US" dirty="0">
              <a:latin typeface="+mj-lt"/>
            </a:endParaRPr>
          </a:p>
          <a:p>
            <a:pPr lvl="0"/>
            <a:r>
              <a:rPr lang="lv-LV" dirty="0">
                <a:latin typeface="+mj-lt"/>
              </a:rPr>
              <a:t>Būtu jāapspriež, ko katra no pusēm var iegūt šādi </a:t>
            </a:r>
            <a:r>
              <a:rPr lang="lv-LV" dirty="0" smtClean="0">
                <a:latin typeface="+mj-lt"/>
              </a:rPr>
              <a:t>sadarbojoties;</a:t>
            </a:r>
            <a:endParaRPr lang="en-US" dirty="0">
              <a:latin typeface="+mj-lt"/>
            </a:endParaRPr>
          </a:p>
          <a:p>
            <a:pPr lvl="0"/>
            <a:r>
              <a:rPr lang="lv-LV" dirty="0">
                <a:latin typeface="+mj-lt"/>
              </a:rPr>
              <a:t>Politikas veidotājiem būtu jāiesaistās dažādu mūžizglītības sistēmas dalībnieku sadarbības plānošanā </a:t>
            </a:r>
            <a:r>
              <a:rPr lang="lv-LV">
                <a:latin typeface="+mj-lt"/>
              </a:rPr>
              <a:t>un </a:t>
            </a:r>
            <a:r>
              <a:rPr lang="lv-LV" smtClean="0">
                <a:latin typeface="+mj-lt"/>
              </a:rPr>
              <a:t>koordinēšanā;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121309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lv-LV" b="1" dirty="0" err="1" smtClean="0">
                <a:hlinkClick r:id="rId2"/>
              </a:rPr>
              <a:t>www.dixl.eu</a:t>
            </a:r>
            <a:endParaRPr lang="lv-LV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62000" y="1268760"/>
            <a:ext cx="7480852" cy="5316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3555399" y="1948070"/>
            <a:ext cx="670934" cy="3600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5799007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3444</TotalTime>
  <Words>683</Words>
  <Application>Microsoft Macintosh PowerPoint</Application>
  <PresentationFormat>On-screen Show (4:3)</PresentationFormat>
  <Paragraphs>75</Paragraphs>
  <Slides>14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Di-XL projekts </vt:lpstr>
      <vt:lpstr>Di-XL projekts. Mērķi</vt:lpstr>
      <vt:lpstr>Izpēte. Vispārēja informācija</vt:lpstr>
      <vt:lpstr>Izpētes uzdevumi</vt:lpstr>
      <vt:lpstr>Aptaujas respondenti</vt:lpstr>
      <vt:lpstr>Vai un kāpēc eksistē šāda problēma?</vt:lpstr>
      <vt:lpstr>Vai un kāpēc eksistē šāda problēma?</vt:lpstr>
      <vt:lpstr>Kā veiksmīgāk sadarboties?</vt:lpstr>
      <vt:lpstr>Kā veiksmīgāk sadarboties?</vt:lpstr>
      <vt:lpstr>Kā popularizēt mūžizglītības projektu rezultātus?</vt:lpstr>
      <vt:lpstr>Kādas prasmes nepieciešamas?</vt:lpstr>
      <vt:lpstr>Secinājumi </vt:lpstr>
      <vt:lpstr>Ieteikumi</vt:lpstr>
      <vt:lpstr>www.dixl.eu</vt:lpstr>
    </vt:vector>
  </TitlesOfParts>
  <Company>LATVIJAS NACIONALA BIBLIOTEKA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NEEDS ANALYSIS AND RESEARCH REPORT</dc:title>
  <dc:creator>Latvijas Nacionala biblioteka</dc:creator>
  <cp:lastModifiedBy>Latvijas Nacionala biblioteka</cp:lastModifiedBy>
  <cp:revision>56</cp:revision>
  <dcterms:created xsi:type="dcterms:W3CDTF">2013-05-14T19:52:12Z</dcterms:created>
  <dcterms:modified xsi:type="dcterms:W3CDTF">2014-02-12T20:52:11Z</dcterms:modified>
</cp:coreProperties>
</file>